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9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44" r:id="rId53"/>
    <p:sldId id="425" r:id="rId54"/>
    <p:sldId id="449" r:id="rId55"/>
    <p:sldId id="450" r:id="rId56"/>
    <p:sldId id="451" r:id="rId57"/>
    <p:sldId id="47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691" autoAdjust="0"/>
    <p:restoredTop sz="68413" autoAdjust="0"/>
  </p:normalViewPr>
  <p:slideViewPr>
    <p:cSldViewPr>
      <p:cViewPr>
        <p:scale>
          <a:sx n="60" d="100"/>
          <a:sy n="60" d="100"/>
        </p:scale>
        <p:origin x="-172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cortex</a:t>
            </a:r>
          </a:p>
          <a:p>
            <a:r>
              <a:rPr lang="en-US" baseline="0" dirty="0" smtClean="0"/>
              <a:t>Draw attention to red and yellow clusters-area corresponds to medulla; there are compositional differences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two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</a:p>
          <a:p>
            <a:r>
              <a:rPr lang="en-US" baseline="0" dirty="0" smtClean="0"/>
              <a:t>by looking at section stained with cell types, cant 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abundant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err="1" smtClean="0"/>
              <a:t>Aire</a:t>
            </a:r>
            <a:r>
              <a:rPr lang="en-US" dirty="0" smtClean="0"/>
              <a:t> </a:t>
            </a:r>
            <a:r>
              <a:rPr lang="en-US" dirty="0" smtClean="0"/>
              <a:t>gene</a:t>
            </a:r>
            <a:endParaRPr lang="en-US" dirty="0" smtClean="0"/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roles in thymus-</a:t>
            </a:r>
            <a:r>
              <a:rPr lang="en-US" dirty="0" smtClean="0"/>
              <a:t>is a TF that REGULATES EXPRESSION OF TISSUE RESTRICTED</a:t>
            </a:r>
            <a:r>
              <a:rPr lang="en-US" baseline="0" dirty="0" smtClean="0"/>
              <a:t> ANTIGENS on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central tolerance of t cells)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FAILURE TO REMOVE AUTOREACTIVE T CELLS;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a possible KEY MODULATOR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</a:p>
          <a:p>
            <a:r>
              <a:rPr lang="en-US" baseline="0" dirty="0" smtClean="0"/>
              <a:t>For instance, 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</a:t>
            </a:r>
            <a:r>
              <a:rPr lang="en-US" baseline="0" dirty="0" smtClean="0"/>
              <a:t>genotype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</a:t>
            </a:r>
            <a:r>
              <a:rPr lang="en-US" baseline="0" dirty="0" smtClean="0"/>
              <a:t>Now that we know clusters are compositionally similar,  what about with respect to organization?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</a:t>
            </a:r>
            <a:r>
              <a:rPr lang="en-US" dirty="0" smtClean="0"/>
              <a:t>results-different colors identify different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Mutant</a:t>
            </a:r>
            <a:r>
              <a:rPr lang="en-US" baseline="0" dirty="0" smtClean="0"/>
              <a:t> </a:t>
            </a:r>
            <a:r>
              <a:rPr lang="en-US" baseline="0" dirty="0" smtClean="0"/>
              <a:t>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</a:t>
            </a:r>
            <a:r>
              <a:rPr lang="en-US" baseline="0" dirty="0" smtClean="0"/>
              <a:t>red </a:t>
            </a:r>
            <a:r>
              <a:rPr lang="en-US" baseline="0" dirty="0" smtClean="0"/>
              <a:t>cluster </a:t>
            </a:r>
            <a:r>
              <a:rPr lang="en-US" baseline="0" dirty="0" smtClean="0"/>
              <a:t>(red </a:t>
            </a:r>
            <a:r>
              <a:rPr lang="en-US" baseline="0" dirty="0" smtClean="0"/>
              <a:t>connected throughout); CCL </a:t>
            </a:r>
            <a:r>
              <a:rPr lang="en-US" baseline="0" dirty="0" smtClean="0"/>
              <a:t>wasn’t able </a:t>
            </a:r>
            <a:r>
              <a:rPr lang="en-US" baseline="0" dirty="0" smtClean="0"/>
              <a:t>separate them</a:t>
            </a:r>
          </a:p>
          <a:p>
            <a:r>
              <a:rPr lang="en-US" baseline="0" dirty="0" smtClean="0"/>
              <a:t>Here is example where we want 2 cluster components but see 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diversity in medulla;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we have markers for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xmlns:mv="urn:schemas-microsoft-com:mac:vml" xmlns:mc="http://schemas.openxmlformats.org/markup-compatibility/2006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Remove cell </a:t>
            </a:r>
            <a:r>
              <a:rPr lang="en-US" sz="3000" dirty="0" smtClean="0">
                <a:solidFill>
                  <a:schemeClr val="bg1"/>
                </a:solidFill>
              </a:rPr>
              <a:t>types-K14 (</a:t>
            </a:r>
            <a:r>
              <a:rPr lang="en-US" sz="3000" dirty="0" err="1" smtClean="0">
                <a:solidFill>
                  <a:schemeClr val="bg1"/>
                </a:solidFill>
              </a:rPr>
              <a:t>mTEC</a:t>
            </a:r>
            <a:r>
              <a:rPr lang="en-US" sz="3000" dirty="0" smtClean="0">
                <a:solidFill>
                  <a:schemeClr val="bg1"/>
                </a:solidFill>
              </a:rPr>
              <a:t> subset)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3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35498" y="838199"/>
            <a:ext cx="2100884" cy="5791201"/>
            <a:chOff x="3235498" y="838199"/>
            <a:chExt cx="2100884" cy="57912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 l="9371" t="21875" r="64641" b="15625"/>
            <a:stretch>
              <a:fillRect/>
            </a:stretch>
          </p:blipFill>
          <p:spPr bwMode="auto">
            <a:xfrm>
              <a:off x="3235498" y="838199"/>
              <a:ext cx="2100884" cy="579120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733800" y="9144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RED 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838200"/>
            <a:ext cx="2162034" cy="5794248"/>
            <a:chOff x="5334000" y="838200"/>
            <a:chExt cx="2162034" cy="5794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 l="8785" t="21833" r="66032" b="18750"/>
            <a:stretch>
              <a:fillRect/>
            </a:stretch>
          </p:blipFill>
          <p:spPr bwMode="auto">
            <a:xfrm>
              <a:off x="5334000" y="838200"/>
              <a:ext cx="2162034" cy="579424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019800" y="914400"/>
              <a:ext cx="95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YELLOW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33400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1752600" y="762000"/>
            <a:ext cx="5486400" cy="1447800"/>
            <a:chOff x="1752600" y="762000"/>
            <a:chExt cx="5486400" cy="1447800"/>
          </a:xfrm>
        </p:grpSpPr>
        <p:sp>
          <p:nvSpPr>
            <p:cNvPr id="8" name="Rectangle 7"/>
            <p:cNvSpPr/>
            <p:nvPr/>
          </p:nvSpPr>
          <p:spPr>
            <a:xfrm>
              <a:off x="6400800" y="838200"/>
              <a:ext cx="838200" cy="1295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038600" y="762000"/>
              <a:ext cx="838200" cy="1295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2600" y="914400"/>
              <a:ext cx="838200" cy="1295400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45822" y="533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smtClean="0">
                <a:solidFill>
                  <a:schemeClr val="bg1"/>
                </a:solidFill>
              </a:rPr>
              <a:t>clusters 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49" t="18519" r="23496" b="41074"/>
          <a:stretch>
            <a:fillRect/>
          </a:stretch>
        </p:blipFill>
        <p:spPr bwMode="auto">
          <a:xfrm>
            <a:off x="304800" y="2057400"/>
            <a:ext cx="81438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75263</TotalTime>
  <Words>4579</Words>
  <Application>Microsoft Office PowerPoint</Application>
  <PresentationFormat>On-screen Show (4:3)</PresentationFormat>
  <Paragraphs>1019</Paragraphs>
  <Slides>57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 (mTEC subset)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Slide 54</vt:lpstr>
      <vt:lpstr>Slide 55</vt:lpstr>
      <vt:lpstr>CCL</vt:lpstr>
      <vt:lpstr>Slide 57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1549</cp:revision>
  <dcterms:created xsi:type="dcterms:W3CDTF">2012-10-25T15:49:04Z</dcterms:created>
  <dcterms:modified xsi:type="dcterms:W3CDTF">2015-03-13T01:22:43Z</dcterms:modified>
</cp:coreProperties>
</file>